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70" r:id="rId5"/>
    <p:sldId id="259" r:id="rId6"/>
    <p:sldId id="271" r:id="rId7"/>
    <p:sldId id="260" r:id="rId8"/>
    <p:sldId id="261" r:id="rId9"/>
    <p:sldId id="262" r:id="rId10"/>
    <p:sldId id="263" r:id="rId11"/>
    <p:sldId id="272" r:id="rId12"/>
    <p:sldId id="264" r:id="rId13"/>
    <p:sldId id="273" r:id="rId14"/>
    <p:sldId id="265" r:id="rId15"/>
    <p:sldId id="266" r:id="rId16"/>
    <p:sldId id="274" r:id="rId17"/>
    <p:sldId id="267" r:id="rId18"/>
    <p:sldId id="275" r:id="rId19"/>
    <p:sldId id="26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AE733-6678-4DEF-A58C-A32348C859F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4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B9380-BB83-48D5-BD03-042D8D66972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8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F3424-3D2B-45C6-BB27-E325DBF490FF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95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12BD-E704-4D68-B7DA-9C0AB94928EF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29F6-8FC1-4711-9E79-C21FFAC0D0B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3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BFC4-7509-48E9-A66C-801B31B50E8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8A076-9FAB-41F4-9375-6328A1F0025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1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4C9B0-DB2F-40AC-80A6-BD6BCCDC076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5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7BE19-5375-431A-9F7B-C085058A9AC3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836EA-0EB0-46D7-A762-8FC426A7E03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5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FE25A-CEFF-4F6D-8F9E-DC50DBECF069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57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B9E11-373C-46D9-81B4-163290D1B3B4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4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10.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	</a:t>
            </a:r>
            <a:r>
              <a:rPr lang="tr-TR" dirty="0" err="1"/>
              <a:t>Herbivor</a:t>
            </a:r>
            <a:r>
              <a:rPr lang="tr-TR" dirty="0"/>
              <a:t> Böceklerin Besin Kaynağı Elde Etmesi</a:t>
            </a:r>
          </a:p>
        </p:txBody>
      </p:sp>
    </p:spTree>
    <p:extLst>
      <p:ext uri="{BB962C8B-B14F-4D97-AF65-F5344CB8AC3E}">
        <p14:creationId xmlns:p14="http://schemas.microsoft.com/office/powerpoint/2010/main" val="37731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Küçük organizmaların birim </a:t>
            </a:r>
            <a:r>
              <a:rPr lang="tr-TR" altLang="tr-TR" sz="2800" dirty="0" err="1" smtClean="0"/>
              <a:t>biyokütle</a:t>
            </a:r>
            <a:r>
              <a:rPr lang="tr-TR" altLang="tr-TR" sz="2800" dirty="0" smtClean="0"/>
              <a:t> başına daha fazla besin ve oksijen tüketmelerine rağmen, büyük organizmalar küçük organizmalardan birim zaman başına daha çok oksijen ve besin tüketimine ihtiyaç duymaktadırlar (</a:t>
            </a:r>
            <a:r>
              <a:rPr lang="tr-TR" altLang="tr-TR" sz="2800" dirty="0" err="1" smtClean="0"/>
              <a:t>Reichle</a:t>
            </a:r>
            <a:r>
              <a:rPr lang="tr-TR" altLang="tr-TR" sz="2800" dirty="0" smtClean="0"/>
              <a:t> 1968). </a:t>
            </a: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8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Böcekler </a:t>
            </a:r>
            <a:r>
              <a:rPr lang="tr-TR" altLang="tr-TR" sz="2800" dirty="0" smtClean="0"/>
              <a:t>olgunlaştıklarında daha çok besine ihtiyaç duyarlar ve daha çok çeşitlilikte kaynakları sindirirler. </a:t>
            </a:r>
          </a:p>
        </p:txBody>
      </p:sp>
    </p:spTree>
    <p:extLst>
      <p:ext uri="{BB962C8B-B14F-4D97-AF65-F5344CB8AC3E}">
        <p14:creationId xmlns:p14="http://schemas.microsoft.com/office/powerpoint/2010/main" val="251100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000000"/>
                </a:solidFill>
              </a:rPr>
              <a:t>Holometabol</a:t>
            </a:r>
            <a:r>
              <a:rPr lang="tr-TR" altLang="tr-TR" dirty="0">
                <a:solidFill>
                  <a:srgbClr val="000000"/>
                </a:solidFill>
              </a:rPr>
              <a:t> türler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dirty="0" err="1" smtClean="0">
                <a:solidFill>
                  <a:srgbClr val="000000"/>
                </a:solidFill>
              </a:rPr>
              <a:t>pup</a:t>
            </a:r>
            <a:r>
              <a:rPr lang="tr-TR" altLang="tr-TR" sz="2800" dirty="0" smtClean="0">
                <a:solidFill>
                  <a:srgbClr val="000000"/>
                </a:solidFill>
              </a:rPr>
              <a:t> </a:t>
            </a:r>
            <a:r>
              <a:rPr lang="tr-TR" altLang="tr-TR" sz="2800" dirty="0" err="1">
                <a:solidFill>
                  <a:srgbClr val="000000"/>
                </a:solidFill>
              </a:rPr>
              <a:t>diapozunu</a:t>
            </a:r>
            <a:r>
              <a:rPr lang="tr-TR" altLang="tr-TR" sz="2800" dirty="0">
                <a:solidFill>
                  <a:srgbClr val="000000"/>
                </a:solidFill>
              </a:rPr>
              <a:t> ve </a:t>
            </a:r>
            <a:endParaRPr lang="tr-TR" altLang="tr-TR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>
                <a:solidFill>
                  <a:srgbClr val="000000"/>
                </a:solidFill>
              </a:rPr>
              <a:t>ergin gelişimini </a:t>
            </a:r>
            <a:r>
              <a:rPr lang="tr-TR" altLang="tr-TR" sz="2800" dirty="0">
                <a:solidFill>
                  <a:srgbClr val="000000"/>
                </a:solidFill>
              </a:rPr>
              <a:t>desteklemek için </a:t>
            </a:r>
            <a:endParaRPr lang="tr-TR" altLang="tr-TR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>
                <a:solidFill>
                  <a:srgbClr val="000000"/>
                </a:solidFill>
              </a:rPr>
              <a:t>bazı türlerde beslenmeyen </a:t>
            </a:r>
            <a:r>
              <a:rPr lang="tr-TR" altLang="tr-TR" sz="2800" dirty="0">
                <a:solidFill>
                  <a:srgbClr val="000000"/>
                </a:solidFill>
              </a:rPr>
              <a:t>ergin safhalarda üremeyi ve </a:t>
            </a:r>
            <a:r>
              <a:rPr lang="tr-TR" altLang="tr-TR" sz="2800" dirty="0" smtClean="0">
                <a:solidFill>
                  <a:srgbClr val="000000"/>
                </a:solidFill>
              </a:rPr>
              <a:t>yayılmayı </a:t>
            </a:r>
            <a:r>
              <a:rPr lang="tr-TR" altLang="tr-TR" sz="2800" dirty="0">
                <a:solidFill>
                  <a:srgbClr val="000000"/>
                </a:solidFill>
              </a:rPr>
              <a:t>desteklemek </a:t>
            </a:r>
            <a:r>
              <a:rPr lang="tr-TR" altLang="tr-TR" sz="2800" dirty="0" smtClean="0">
                <a:solidFill>
                  <a:srgbClr val="000000"/>
                </a:solidFill>
              </a:rPr>
              <a:t>için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>
                <a:solidFill>
                  <a:srgbClr val="000000"/>
                </a:solidFill>
              </a:rPr>
              <a:t>larval </a:t>
            </a:r>
            <a:r>
              <a:rPr lang="tr-TR" altLang="tr-TR" sz="2800" dirty="0">
                <a:solidFill>
                  <a:srgbClr val="000000"/>
                </a:solidFill>
              </a:rPr>
              <a:t>beslenme </a:t>
            </a:r>
            <a:r>
              <a:rPr lang="tr-TR" altLang="tr-TR" sz="2800" dirty="0" smtClean="0">
                <a:solidFill>
                  <a:srgbClr val="000000"/>
                </a:solidFill>
              </a:rPr>
              <a:t>sırasında </a:t>
            </a:r>
            <a:r>
              <a:rPr lang="tr-TR" altLang="tr-TR" sz="2800" dirty="0">
                <a:solidFill>
                  <a:srgbClr val="000000"/>
                </a:solidFill>
              </a:rPr>
              <a:t>yeterli miktarda kaynak depolamak </a:t>
            </a:r>
            <a:r>
              <a:rPr lang="tr-TR" altLang="tr-TR" sz="2800" dirty="0" smtClean="0">
                <a:solidFill>
                  <a:srgbClr val="000000"/>
                </a:solidFill>
              </a:rPr>
              <a:t>zorundadırlar.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100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Besinsel olarak fakir kaynakları kullanan bazı türler gelişimlerini tamamlamada gerekli besinleri (özellikle N ve P) biriktirmek için larval beslenme periyodlarını uzatma ihtiyacı duymaktadırlar. </a:t>
            </a: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,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Besinsel </a:t>
            </a:r>
            <a:r>
              <a:rPr lang="tr-TR" altLang="tr-TR" sz="2800" dirty="0" smtClean="0"/>
              <a:t>değeri düşük aşınmış kaynaklarla beslenen </a:t>
            </a:r>
            <a:r>
              <a:rPr lang="tr-TR" altLang="tr-TR" sz="2800" dirty="0" err="1" smtClean="0"/>
              <a:t>arthropodlar</a:t>
            </a:r>
            <a:r>
              <a:rPr lang="tr-TR" altLang="tr-TR" sz="2800" dirty="0" smtClean="0"/>
              <a:t>, genellikle sınırlı besinlerden faydalanma imkanını arttıran diğer organizmalarla ilişki kurmak zorundadırlar.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13558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tr-TR" altLang="tr-TR" sz="2800" dirty="0">
                <a:solidFill>
                  <a:srgbClr val="000000"/>
                </a:solidFill>
              </a:rPr>
              <a:t>Mikroplarla iç ve dış ilişkiler kurulabilir. </a:t>
            </a:r>
            <a:endParaRPr lang="tr-TR" altLang="tr-TR" sz="28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endParaRPr lang="tr-TR" altLang="tr-TR" sz="28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tr-TR" altLang="tr-TR" sz="2800" dirty="0" smtClean="0">
                <a:solidFill>
                  <a:srgbClr val="000000"/>
                </a:solidFill>
              </a:rPr>
              <a:t>Örneğin </a:t>
            </a:r>
            <a:r>
              <a:rPr lang="tr-TR" altLang="tr-TR" sz="2800" dirty="0">
                <a:solidFill>
                  <a:srgbClr val="000000"/>
                </a:solidFill>
              </a:rPr>
              <a:t>termitler, böcekler tarafından ihtiyaç duyulan vitaminleri ve diğer besinleri sentezleyen ya da biriktiren, azot </a:t>
            </a:r>
            <a:r>
              <a:rPr lang="tr-TR" altLang="tr-TR" sz="2800" dirty="0" err="1">
                <a:solidFill>
                  <a:srgbClr val="000000"/>
                </a:solidFill>
              </a:rPr>
              <a:t>fikse</a:t>
            </a:r>
            <a:r>
              <a:rPr lang="tr-TR" altLang="tr-TR" sz="2800" dirty="0">
                <a:solidFill>
                  <a:srgbClr val="000000"/>
                </a:solidFill>
              </a:rPr>
              <a:t> eden, selülozu katalize eden sindirim sistemindeki </a:t>
            </a:r>
            <a:r>
              <a:rPr lang="tr-TR" altLang="tr-TR" sz="2800" dirty="0" err="1">
                <a:solidFill>
                  <a:srgbClr val="000000"/>
                </a:solidFill>
              </a:rPr>
              <a:t>mutualistik</a:t>
            </a:r>
            <a:r>
              <a:rPr lang="tr-TR" altLang="tr-TR" sz="2800" dirty="0">
                <a:solidFill>
                  <a:srgbClr val="000000"/>
                </a:solidFill>
              </a:rPr>
              <a:t> bakteri ve </a:t>
            </a:r>
            <a:r>
              <a:rPr lang="tr-TR" altLang="tr-TR" sz="2800" dirty="0" err="1">
                <a:solidFill>
                  <a:srgbClr val="000000"/>
                </a:solidFill>
              </a:rPr>
              <a:t>protozoalara</a:t>
            </a:r>
            <a:r>
              <a:rPr lang="tr-TR" altLang="tr-TR" sz="2800" dirty="0">
                <a:solidFill>
                  <a:srgbClr val="000000"/>
                </a:solidFill>
              </a:rPr>
              <a:t> konak olarak görev yaparlar.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550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Afidler de normal gelişimleri ve üremeleri için gerekli amino asitleri, vitaminleri ve proteinleri sağlamak için endosimbiyotik bakterilere ihtiyaç duymaktadırlar </a:t>
            </a:r>
          </a:p>
        </p:txBody>
      </p:sp>
    </p:spTree>
    <p:extLst>
      <p:ext uri="{BB962C8B-B14F-4D97-AF65-F5344CB8AC3E}">
        <p14:creationId xmlns:p14="http://schemas.microsoft.com/office/powerpoint/2010/main" val="3993908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Besin kaynakları sıklıkla tüketicilerin kullanımını sınırlama gibi yollarla korunmaktadır.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Fiziksel </a:t>
            </a:r>
            <a:r>
              <a:rPr lang="tr-TR" altLang="tr-TR" sz="2400" dirty="0" smtClean="0"/>
              <a:t>savunmalar dikenler, güçlendirilmiş dış tabakalar ve diğer engelleri içermektedir.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Dikenler </a:t>
            </a:r>
            <a:r>
              <a:rPr lang="tr-TR" altLang="tr-TR" sz="2400" dirty="0" smtClean="0"/>
              <a:t>ve tüyler küçük böceklerin girişini ya da saldırısını ya da büyük organizmaların sindirimini engelleyebilmektedirler. Bu yapılar genellikle toksinlerin salınımıyla yapılan savunmayı arttıran bezlerle ilişkidedir.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379177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0000"/>
                </a:solidFill>
              </a:rPr>
              <a:t>Bazı bitkiler </a:t>
            </a:r>
            <a:r>
              <a:rPr lang="tr-TR" altLang="tr-TR" sz="2400" dirty="0" err="1">
                <a:solidFill>
                  <a:srgbClr val="000000"/>
                </a:solidFill>
              </a:rPr>
              <a:t>fitofaj</a:t>
            </a:r>
            <a:r>
              <a:rPr lang="tr-TR" altLang="tr-TR" sz="2400" dirty="0">
                <a:solidFill>
                  <a:srgbClr val="000000"/>
                </a:solidFill>
              </a:rPr>
              <a:t> böcekleri </a:t>
            </a:r>
            <a:r>
              <a:rPr lang="tr-TR" altLang="tr-TR" sz="2400" dirty="0" err="1">
                <a:solidFill>
                  <a:srgbClr val="000000"/>
                </a:solidFill>
              </a:rPr>
              <a:t>yapışkanlıkarıyla</a:t>
            </a:r>
            <a:r>
              <a:rPr lang="tr-TR" altLang="tr-TR" sz="2400" dirty="0">
                <a:solidFill>
                  <a:srgbClr val="000000"/>
                </a:solidFill>
              </a:rPr>
              <a:t> yakalarlar (R. </a:t>
            </a:r>
            <a:r>
              <a:rPr lang="tr-TR" altLang="tr-TR" sz="2400" dirty="0" err="1">
                <a:solidFill>
                  <a:srgbClr val="000000"/>
                </a:solidFill>
              </a:rPr>
              <a:t>Gibson</a:t>
            </a:r>
            <a:r>
              <a:rPr lang="tr-TR" altLang="tr-TR" sz="2400" dirty="0">
                <a:solidFill>
                  <a:srgbClr val="000000"/>
                </a:solidFill>
              </a:rPr>
              <a:t> and </a:t>
            </a:r>
            <a:r>
              <a:rPr lang="tr-TR" altLang="tr-TR" sz="2400" dirty="0" err="1">
                <a:solidFill>
                  <a:srgbClr val="000000"/>
                </a:solidFill>
              </a:rPr>
              <a:t>Pickett</a:t>
            </a:r>
            <a:r>
              <a:rPr lang="tr-TR" altLang="tr-TR" sz="2400" dirty="0">
                <a:solidFill>
                  <a:srgbClr val="000000"/>
                </a:solidFill>
              </a:rPr>
              <a:t> 1983) ve bir yolla tuzağa düşürdükleri böceklerden besinlerini elde ederler (</a:t>
            </a:r>
            <a:r>
              <a:rPr lang="tr-TR" altLang="tr-TR" sz="2400" dirty="0" err="1">
                <a:solidFill>
                  <a:srgbClr val="000000"/>
                </a:solidFill>
              </a:rPr>
              <a:t>Simons</a:t>
            </a:r>
            <a:r>
              <a:rPr lang="tr-TR" altLang="tr-TR" sz="2400" dirty="0">
                <a:solidFill>
                  <a:srgbClr val="000000"/>
                </a:solidFill>
              </a:rPr>
              <a:t> 1981). 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endParaRPr lang="tr-TR" altLang="tr-TR" sz="24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endParaRPr lang="tr-TR" altLang="tr-TR" sz="24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tr-TR" altLang="tr-TR" sz="2400" dirty="0" smtClean="0">
                <a:solidFill>
                  <a:srgbClr val="000000"/>
                </a:solidFill>
              </a:rPr>
              <a:t>Güçlendirilmiş </a:t>
            </a:r>
            <a:r>
              <a:rPr lang="tr-TR" altLang="tr-TR" sz="2400" dirty="0">
                <a:solidFill>
                  <a:srgbClr val="000000"/>
                </a:solidFill>
              </a:rPr>
              <a:t>dış koruyucular yapraktaki </a:t>
            </a:r>
            <a:r>
              <a:rPr lang="tr-TR" altLang="tr-TR" sz="2400" dirty="0" err="1">
                <a:solidFill>
                  <a:srgbClr val="000000"/>
                </a:solidFill>
              </a:rPr>
              <a:t>ligninleşmiş</a:t>
            </a:r>
            <a:r>
              <a:rPr lang="tr-TR" altLang="tr-TR" sz="2400" dirty="0">
                <a:solidFill>
                  <a:srgbClr val="000000"/>
                </a:solidFill>
              </a:rPr>
              <a:t> </a:t>
            </a:r>
            <a:r>
              <a:rPr lang="tr-TR" altLang="tr-TR" sz="2400" dirty="0" err="1">
                <a:solidFill>
                  <a:srgbClr val="000000"/>
                </a:solidFill>
              </a:rPr>
              <a:t>epidermisten</a:t>
            </a:r>
            <a:r>
              <a:rPr lang="tr-TR" altLang="tr-TR" sz="2400" dirty="0">
                <a:solidFill>
                  <a:srgbClr val="000000"/>
                </a:solidFill>
              </a:rPr>
              <a:t> ve odunsu bitkilerin kabuklarından ve </a:t>
            </a:r>
            <a:r>
              <a:rPr lang="tr-TR" altLang="tr-TR" sz="2400" dirty="0" err="1">
                <a:solidFill>
                  <a:srgbClr val="000000"/>
                </a:solidFill>
              </a:rPr>
              <a:t>arthropodların</a:t>
            </a:r>
            <a:r>
              <a:rPr lang="tr-TR" altLang="tr-TR" sz="2400" dirty="0">
                <a:solidFill>
                  <a:srgbClr val="000000"/>
                </a:solidFill>
              </a:rPr>
              <a:t> ağır zırhlı dış iskeletinden oluşmaktadır.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469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Çok sayıda bitki türü; karınca ya da avcı kene kolonileri için besin kaynağı ya da barınma yeri (</a:t>
            </a:r>
            <a:r>
              <a:rPr lang="tr-TR" altLang="tr-TR" sz="2800" dirty="0" err="1" smtClean="0"/>
              <a:t>domatia</a:t>
            </a:r>
            <a:r>
              <a:rPr lang="tr-TR" altLang="tr-TR" sz="2800" dirty="0" smtClean="0"/>
              <a:t>) olarak görev yapmaktadır (</a:t>
            </a:r>
            <a:r>
              <a:rPr lang="tr-TR" altLang="tr-TR" sz="2800" dirty="0" err="1" smtClean="0"/>
              <a:t>Fischer</a:t>
            </a:r>
            <a:r>
              <a:rPr lang="tr-TR" altLang="tr-TR" sz="2800" dirty="0" smtClean="0"/>
              <a:t> ve ark. 2002, </a:t>
            </a:r>
            <a:r>
              <a:rPr lang="tr-TR" altLang="tr-TR" sz="2800" dirty="0" err="1" smtClean="0"/>
              <a:t>Huxley</a:t>
            </a:r>
            <a:r>
              <a:rPr lang="tr-TR" altLang="tr-TR" sz="2800" dirty="0" smtClean="0"/>
              <a:t> ve </a:t>
            </a:r>
            <a:r>
              <a:rPr lang="tr-TR" altLang="tr-TR" sz="2800" dirty="0" err="1" smtClean="0"/>
              <a:t>Cutler</a:t>
            </a:r>
            <a:r>
              <a:rPr lang="tr-TR" altLang="tr-TR" sz="2800" dirty="0" smtClean="0"/>
              <a:t> 1991).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Tropiklerdeki </a:t>
            </a:r>
            <a:r>
              <a:rPr lang="tr-TR" altLang="tr-TR" sz="2800" dirty="0" err="1" smtClean="0"/>
              <a:t>Cecropia</a:t>
            </a:r>
            <a:r>
              <a:rPr lang="tr-TR" altLang="tr-TR" sz="2800" dirty="0" smtClean="0"/>
              <a:t> ağaçları </a:t>
            </a:r>
            <a:r>
              <a:rPr lang="tr-TR" altLang="tr-TR" sz="2800" i="1" dirty="0" err="1" smtClean="0"/>
              <a:t>Cecropia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spp</a:t>
            </a:r>
            <a:r>
              <a:rPr lang="tr-TR" altLang="tr-TR" sz="2800" dirty="0" smtClean="0"/>
              <a:t>. kendi delik gövdesine yerleşen agresif karıncalar, </a:t>
            </a:r>
            <a:r>
              <a:rPr lang="tr-TR" altLang="tr-TR" sz="2800" i="1" dirty="0" err="1" smtClean="0"/>
              <a:t>Azteca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spp</a:t>
            </a:r>
            <a:r>
              <a:rPr lang="tr-TR" altLang="tr-TR" sz="2800" dirty="0" smtClean="0"/>
              <a:t>., tarafından korunmaktadır (</a:t>
            </a:r>
            <a:r>
              <a:rPr lang="tr-TR" altLang="tr-TR" sz="2800" dirty="0" err="1" smtClean="0"/>
              <a:t>Rickson</a:t>
            </a:r>
            <a:r>
              <a:rPr lang="tr-TR" altLang="tr-TR" sz="2800" dirty="0" smtClean="0"/>
              <a:t> 1977</a:t>
            </a:r>
            <a:r>
              <a:rPr lang="tr-TR" altLang="tr-TR" sz="2800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 </a:t>
            </a: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508024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tr-TR" altLang="tr-TR" sz="2800" dirty="0" smtClean="0">
                <a:solidFill>
                  <a:srgbClr val="000000"/>
                </a:solidFill>
              </a:rPr>
              <a:t>Orta Amerikan </a:t>
            </a:r>
            <a:r>
              <a:rPr lang="tr-TR" altLang="tr-TR" sz="2800" dirty="0">
                <a:solidFill>
                  <a:srgbClr val="000000"/>
                </a:solidFill>
              </a:rPr>
              <a:t>akasyaları, </a:t>
            </a:r>
            <a:r>
              <a:rPr lang="tr-TR" altLang="tr-TR" sz="2800" i="1" dirty="0" err="1">
                <a:solidFill>
                  <a:srgbClr val="000000"/>
                </a:solidFill>
              </a:rPr>
              <a:t>Acacia</a:t>
            </a:r>
            <a:r>
              <a:rPr lang="tr-TR" altLang="tr-TR" sz="2800" dirty="0">
                <a:solidFill>
                  <a:srgbClr val="000000"/>
                </a:solidFill>
              </a:rPr>
              <a:t> </a:t>
            </a:r>
            <a:r>
              <a:rPr lang="tr-TR" altLang="tr-TR" sz="2800" dirty="0" err="1" smtClean="0">
                <a:solidFill>
                  <a:srgbClr val="000000"/>
                </a:solidFill>
              </a:rPr>
              <a:t>spp</a:t>
            </a:r>
            <a:r>
              <a:rPr lang="tr-TR" altLang="tr-TR" sz="2800" dirty="0" smtClean="0">
                <a:solidFill>
                  <a:srgbClr val="000000"/>
                </a:solidFill>
              </a:rPr>
              <a:t>., </a:t>
            </a:r>
            <a:r>
              <a:rPr lang="tr-TR" altLang="tr-TR" sz="2800" dirty="0">
                <a:solidFill>
                  <a:srgbClr val="000000"/>
                </a:solidFill>
              </a:rPr>
              <a:t>şiş dikenlere yerleşen agresif karınca kolonileri </a:t>
            </a:r>
            <a:r>
              <a:rPr lang="tr-TR" altLang="tr-TR" sz="2800" i="1" dirty="0" err="1">
                <a:solidFill>
                  <a:srgbClr val="000000"/>
                </a:solidFill>
              </a:rPr>
              <a:t>Pseudomyrmex</a:t>
            </a:r>
            <a:r>
              <a:rPr lang="tr-TR" altLang="tr-TR" sz="2800" dirty="0">
                <a:solidFill>
                  <a:srgbClr val="000000"/>
                </a:solidFill>
              </a:rPr>
              <a:t> </a:t>
            </a:r>
            <a:r>
              <a:rPr lang="tr-TR" altLang="tr-TR" sz="2800" dirty="0" err="1" smtClean="0">
                <a:solidFill>
                  <a:srgbClr val="000000"/>
                </a:solidFill>
              </a:rPr>
              <a:t>spp</a:t>
            </a:r>
            <a:r>
              <a:rPr lang="tr-TR" altLang="tr-TR" sz="2800" dirty="0" smtClean="0">
                <a:solidFill>
                  <a:srgbClr val="000000"/>
                </a:solidFill>
              </a:rPr>
              <a:t>., </a:t>
            </a:r>
            <a:r>
              <a:rPr lang="tr-TR" altLang="tr-TR" sz="2800" dirty="0">
                <a:solidFill>
                  <a:srgbClr val="000000"/>
                </a:solidFill>
              </a:rPr>
              <a:t>tarafından </a:t>
            </a:r>
            <a:r>
              <a:rPr lang="tr-TR" altLang="tr-TR" sz="2800" dirty="0" err="1">
                <a:solidFill>
                  <a:srgbClr val="000000"/>
                </a:solidFill>
              </a:rPr>
              <a:t>herbivorlara</a:t>
            </a:r>
            <a:r>
              <a:rPr lang="tr-TR" altLang="tr-TR" sz="2800" dirty="0">
                <a:solidFill>
                  <a:srgbClr val="000000"/>
                </a:solidFill>
              </a:rPr>
              <a:t> karşı savunulmaktadırlar (</a:t>
            </a:r>
            <a:r>
              <a:rPr lang="tr-TR" altLang="tr-TR" sz="2800" dirty="0" err="1">
                <a:solidFill>
                  <a:srgbClr val="000000"/>
                </a:solidFill>
              </a:rPr>
              <a:t>Janzen</a:t>
            </a:r>
            <a:r>
              <a:rPr lang="tr-TR" altLang="tr-TR" sz="2800" dirty="0">
                <a:solidFill>
                  <a:srgbClr val="000000"/>
                </a:solidFill>
              </a:rPr>
              <a:t> 1966).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26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tr-TR" altLang="tr-TR" sz="2800" dirty="0" err="1" smtClean="0"/>
              <a:t>Predatör</a:t>
            </a:r>
            <a:r>
              <a:rPr lang="tr-TR" altLang="tr-TR" sz="2800" dirty="0" smtClean="0"/>
              <a:t> ve parazitlerin etkilerini ve onlara maruz kalmayı arttıran ya da arttırmayan “</a:t>
            </a:r>
            <a:r>
              <a:rPr lang="tr-TR" altLang="tr-TR" sz="2800" dirty="0" err="1" smtClean="0"/>
              <a:t>sekonder</a:t>
            </a:r>
            <a:r>
              <a:rPr lang="tr-TR" altLang="tr-TR" sz="2800" dirty="0" smtClean="0"/>
              <a:t> bitki bileşikleri” toksin, beslenme caydırıcısı, böcekleri öldürme ya da gelişim hızını yavaşlatma gibi fonksiyona sahiptirler (</a:t>
            </a:r>
            <a:r>
              <a:rPr lang="tr-TR" altLang="tr-TR" sz="2800" dirty="0" err="1" smtClean="0"/>
              <a:t>Lill</a:t>
            </a:r>
            <a:r>
              <a:rPr lang="tr-TR" altLang="tr-TR" sz="2800" dirty="0" smtClean="0"/>
              <a:t> and </a:t>
            </a:r>
            <a:r>
              <a:rPr lang="tr-TR" altLang="tr-TR" sz="2800" dirty="0" err="1" smtClean="0"/>
              <a:t>Marquis</a:t>
            </a:r>
            <a:r>
              <a:rPr lang="tr-TR" altLang="tr-TR" sz="2800" dirty="0" smtClean="0"/>
              <a:t> 2001). 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err="1" smtClean="0"/>
              <a:t>Herbivorlar</a:t>
            </a:r>
            <a:r>
              <a:rPr lang="tr-TR" altLang="tr-TR" sz="2800" dirty="0" smtClean="0"/>
              <a:t> ve konak bitkileri, </a:t>
            </a:r>
            <a:r>
              <a:rPr lang="tr-TR" altLang="tr-TR" sz="2800" dirty="0" err="1" smtClean="0"/>
              <a:t>predatörler</a:t>
            </a:r>
            <a:r>
              <a:rPr lang="tr-TR" altLang="tr-TR" sz="2800" dirty="0" smtClean="0"/>
              <a:t> ve avları arasındaki biyokimyasal etkileşimler 1970’lerden beri evrimsel ve ekolojik araştırmaların en önemli alanlarından biri olmuştur. </a:t>
            </a:r>
          </a:p>
        </p:txBody>
      </p:sp>
    </p:spTree>
    <p:extLst>
      <p:ext uri="{BB962C8B-B14F-4D97-AF65-F5344CB8AC3E}">
        <p14:creationId xmlns:p14="http://schemas.microsoft.com/office/powerpoint/2010/main" val="371030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Organizmalar kaynak elde etmede ayrıca hayatta kalmak ve üremek için temel olan organik molekülleri biriktirmede enerji kullanmaktadırlar</a:t>
            </a:r>
            <a:r>
              <a:rPr lang="tr-TR" altLang="tr-TR" dirty="0" smtClean="0"/>
              <a:t>.</a:t>
            </a:r>
          </a:p>
          <a:p>
            <a:pPr eaLnBrk="1" hangingPunct="1"/>
            <a:r>
              <a:rPr lang="tr-TR" altLang="tr-TR" dirty="0" smtClean="0"/>
              <a:t> </a:t>
            </a:r>
            <a:r>
              <a:rPr lang="tr-TR" altLang="tr-TR" dirty="0" smtClean="0"/>
              <a:t>Dolayısıyla, kaynak elde etme, enerji ve madde konsantrasyonu tüm </a:t>
            </a:r>
            <a:r>
              <a:rPr lang="tr-TR" altLang="tr-TR" dirty="0" smtClean="0"/>
              <a:t>organizmaların </a:t>
            </a:r>
            <a:r>
              <a:rPr lang="tr-TR" altLang="tr-TR" dirty="0" smtClean="0"/>
              <a:t>öncelikli hedefidir ve büyük ölçüde bireysel </a:t>
            </a:r>
            <a:r>
              <a:rPr lang="tr-TR" altLang="tr-TR" dirty="0" err="1" smtClean="0"/>
              <a:t>fitness’ı</a:t>
            </a:r>
            <a:r>
              <a:rPr lang="tr-TR" altLang="tr-TR" dirty="0" smtClean="0"/>
              <a:t> (başarı) tanımlamaktadır.</a:t>
            </a:r>
          </a:p>
        </p:txBody>
      </p:sp>
    </p:spTree>
    <p:extLst>
      <p:ext uri="{BB962C8B-B14F-4D97-AF65-F5344CB8AC3E}">
        <p14:creationId xmlns:p14="http://schemas.microsoft.com/office/powerpoint/2010/main" val="88490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Kaynak kalitesi, bireylerin kaynakları sindirme kabiliyetinin (enerji ya da besin maliyeti) muhasebesinden sonra, gıda kaynaklarının besin ve net enerji değeridir. </a:t>
            </a: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Organik </a:t>
            </a:r>
            <a:r>
              <a:rPr lang="tr-TR" altLang="tr-TR" sz="2000" dirty="0" smtClean="0"/>
              <a:t>moleküllerin besin ve enerji değeri ürün sayısı, element kompozisyonu ve atomların bağ enerjisidir. </a:t>
            </a: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0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Yine </a:t>
            </a:r>
            <a:r>
              <a:rPr lang="tr-TR" altLang="tr-TR" sz="2000" dirty="0" smtClean="0"/>
              <a:t>de, organik kaynakların kullanılabilir parçalara </a:t>
            </a:r>
            <a:r>
              <a:rPr lang="tr-TR" altLang="tr-TR" sz="2000" dirty="0" err="1" smtClean="0"/>
              <a:t>sindirilebilirliği</a:t>
            </a:r>
            <a:r>
              <a:rPr lang="tr-TR" altLang="tr-TR" sz="2000" dirty="0" smtClean="0"/>
              <a:t> eşit değildir. Bazı kaynaklar onları elde etme ve sindirmede çok az besinsel değer sağlamaktadırlar ve bazıları enzimler tarafından sindirilemezler. </a:t>
            </a: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Bazı </a:t>
            </a:r>
            <a:r>
              <a:rPr lang="tr-TR" altLang="tr-TR" sz="2000" dirty="0" smtClean="0"/>
              <a:t>organik moleküller, organizmaların çoğu için elde edilemezlerdir ya da </a:t>
            </a:r>
            <a:r>
              <a:rPr lang="tr-TR" altLang="tr-TR" sz="2000" dirty="0" err="1" smtClean="0"/>
              <a:t>toksiktir</a:t>
            </a:r>
            <a:r>
              <a:rPr lang="tr-TR" altLang="tr-TR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65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80000"/>
              </a:lnSpc>
            </a:pPr>
            <a:r>
              <a:rPr lang="tr-TR" altLang="tr-TR" sz="2000" dirty="0">
                <a:solidFill>
                  <a:srgbClr val="000000"/>
                </a:solidFill>
              </a:rPr>
              <a:t>Damarlı bitki dokuları büyük ölçüde lignin ve selülozdan oluşmaktadır ve sadece bazı mikroorganizmalar tarafından sindirilebilmektedirler. 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endParaRPr lang="tr-TR" altLang="tr-TR" sz="20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Azot </a:t>
            </a:r>
            <a:r>
              <a:rPr lang="tr-TR" altLang="tr-TR" sz="2000" dirty="0">
                <a:solidFill>
                  <a:srgbClr val="000000"/>
                </a:solidFill>
              </a:rPr>
              <a:t>bilhassa odun ya da ölü bitki materyali ile beslenen hayvanlarda sınırlandırılmaktadır. 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endParaRPr lang="tr-TR" altLang="tr-TR" sz="20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Bazı </a:t>
            </a:r>
            <a:r>
              <a:rPr lang="tr-TR" altLang="tr-TR" sz="2000" dirty="0">
                <a:solidFill>
                  <a:srgbClr val="000000"/>
                </a:solidFill>
              </a:rPr>
              <a:t>organik moleküller yaygın olarak meydana gelen sindirim enzimlerince </a:t>
            </a:r>
            <a:r>
              <a:rPr lang="tr-TR" altLang="tr-TR" sz="2000" dirty="0" err="1">
                <a:solidFill>
                  <a:srgbClr val="000000"/>
                </a:solidFill>
              </a:rPr>
              <a:t>toksik</a:t>
            </a:r>
            <a:r>
              <a:rPr lang="tr-TR" altLang="tr-TR" sz="2000" dirty="0">
                <a:solidFill>
                  <a:srgbClr val="000000"/>
                </a:solidFill>
              </a:rPr>
              <a:t> elementlere parçalanırlar. </a:t>
            </a:r>
            <a:endParaRPr lang="tr-TR" altLang="tr-TR" sz="20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endParaRPr lang="tr-TR" altLang="tr-TR" sz="20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8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Bu </a:t>
            </a:r>
            <a:r>
              <a:rPr lang="tr-TR" altLang="tr-TR" sz="2000" dirty="0">
                <a:solidFill>
                  <a:srgbClr val="000000"/>
                </a:solidFill>
              </a:rPr>
              <a:t>yüzden, uygun kaynakların elde edilmesi tüm hayvanlar için bir mücadeledir.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48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Birey olarak bitkiler toprak verimliliği ile ilgili birkaç nedenden dolayı besin kalitelerinde farklılık göstermektedirler</a:t>
            </a:r>
            <a:r>
              <a:rPr lang="tr-TR" altLang="tr-TR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Ohmart</a:t>
            </a:r>
            <a:r>
              <a:rPr lang="tr-TR" altLang="tr-TR" sz="2400" dirty="0" smtClean="0"/>
              <a:t> ve arkadaşları (1985) farklı gübreleme seviyelerine maruz tutulan </a:t>
            </a:r>
            <a:r>
              <a:rPr lang="tr-TR" altLang="tr-TR" sz="2400" i="1" dirty="0" err="1" smtClean="0"/>
              <a:t>Eucalyptus</a:t>
            </a:r>
            <a:r>
              <a:rPr lang="tr-TR" altLang="tr-TR" sz="2400" i="1" dirty="0" smtClean="0"/>
              <a:t> </a:t>
            </a:r>
            <a:r>
              <a:rPr lang="tr-TR" altLang="tr-TR" sz="2400" i="1" dirty="0" err="1" smtClean="0"/>
              <a:t>blankelyi</a:t>
            </a:r>
            <a:r>
              <a:rPr lang="tr-TR" altLang="tr-TR" sz="2400" i="1" dirty="0" smtClean="0"/>
              <a:t>’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nin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chrysomelid</a:t>
            </a:r>
            <a:r>
              <a:rPr lang="tr-TR" altLang="tr-TR" sz="2400" dirty="0" smtClean="0"/>
              <a:t> bir kınkanatlı böcek olan </a:t>
            </a:r>
            <a:r>
              <a:rPr lang="tr-TR" altLang="tr-TR" sz="2400" i="1" dirty="0" err="1" smtClean="0"/>
              <a:t>Paropsis</a:t>
            </a:r>
            <a:r>
              <a:rPr lang="tr-TR" altLang="tr-TR" sz="2400" i="1" dirty="0" smtClean="0"/>
              <a:t> </a:t>
            </a:r>
            <a:r>
              <a:rPr lang="tr-TR" altLang="tr-TR" sz="2400" i="1" dirty="0" err="1" smtClean="0"/>
              <a:t>atomaria</a:t>
            </a:r>
            <a:r>
              <a:rPr lang="tr-TR" altLang="tr-TR" sz="2400" i="1" dirty="0" smtClean="0"/>
              <a:t>’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nın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fekuntidesini</a:t>
            </a:r>
            <a:r>
              <a:rPr lang="tr-TR" altLang="tr-TR" sz="2400" dirty="0" smtClean="0"/>
              <a:t> önemli bir şekilde etkilediğini kaydetmiştirler. </a:t>
            </a:r>
          </a:p>
        </p:txBody>
      </p:sp>
    </p:spTree>
    <p:extLst>
      <p:ext uri="{BB962C8B-B14F-4D97-AF65-F5344CB8AC3E}">
        <p14:creationId xmlns:p14="http://schemas.microsoft.com/office/powerpoint/2010/main" val="348698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endParaRPr lang="tr-TR" altLang="tr-TR" sz="24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tr-TR" altLang="tr-TR" sz="2400" dirty="0" smtClean="0">
                <a:solidFill>
                  <a:srgbClr val="000000"/>
                </a:solidFill>
              </a:rPr>
              <a:t>Yapraktaki </a:t>
            </a:r>
            <a:r>
              <a:rPr lang="tr-TR" altLang="tr-TR" sz="2400" dirty="0" err="1">
                <a:solidFill>
                  <a:srgbClr val="000000"/>
                </a:solidFill>
              </a:rPr>
              <a:t>N’un</a:t>
            </a:r>
            <a:r>
              <a:rPr lang="tr-TR" altLang="tr-TR" sz="2400" dirty="0">
                <a:solidFill>
                  <a:srgbClr val="000000"/>
                </a:solidFill>
              </a:rPr>
              <a:t> % 1,5’tan 4’e artışı yumurta bırakma sayısını % 500, yumurta üretim oranını % 400 arttırmıştır. </a:t>
            </a:r>
            <a:endParaRPr lang="tr-TR" altLang="tr-TR" sz="24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endParaRPr lang="tr-TR" altLang="tr-TR" sz="2400" dirty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endParaRPr lang="tr-TR" altLang="tr-TR" sz="2400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90000"/>
              </a:lnSpc>
            </a:pPr>
            <a:r>
              <a:rPr lang="tr-TR" altLang="tr-TR" sz="2400" dirty="0" smtClean="0">
                <a:solidFill>
                  <a:srgbClr val="000000"/>
                </a:solidFill>
              </a:rPr>
              <a:t>Benzer </a:t>
            </a:r>
            <a:r>
              <a:rPr lang="tr-TR" altLang="tr-TR" sz="2400" dirty="0">
                <a:solidFill>
                  <a:srgbClr val="000000"/>
                </a:solidFill>
              </a:rPr>
              <a:t>olarak, </a:t>
            </a:r>
            <a:r>
              <a:rPr lang="tr-TR" altLang="tr-TR" sz="2400" dirty="0" err="1">
                <a:solidFill>
                  <a:srgbClr val="000000"/>
                </a:solidFill>
              </a:rPr>
              <a:t>Blumberg</a:t>
            </a:r>
            <a:r>
              <a:rPr lang="tr-TR" altLang="tr-TR" sz="2400" dirty="0">
                <a:solidFill>
                  <a:srgbClr val="000000"/>
                </a:solidFill>
              </a:rPr>
              <a:t> ve arkadaşları (1997) </a:t>
            </a:r>
            <a:r>
              <a:rPr lang="tr-TR" altLang="tr-TR" sz="2400" dirty="0" err="1">
                <a:solidFill>
                  <a:srgbClr val="000000"/>
                </a:solidFill>
              </a:rPr>
              <a:t>arthropod</a:t>
            </a:r>
            <a:r>
              <a:rPr lang="tr-TR" altLang="tr-TR" sz="2400" dirty="0">
                <a:solidFill>
                  <a:srgbClr val="000000"/>
                </a:solidFill>
              </a:rPr>
              <a:t> bolluğunun inorganik N bulunduran bölgelerde (tanecikli amonyum nitrat, karaçayır örtü ürünü) daha yüksek olduğunu kaydetmiştirler.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313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Habitat and Resource Conditions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91063" cy="4525963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Dendroctonus </a:t>
            </a:r>
            <a:r>
              <a:rPr lang="tr-TR" altLang="tr-TR" smtClean="0"/>
              <a:t>spp </a:t>
            </a:r>
          </a:p>
        </p:txBody>
      </p:sp>
      <p:pic>
        <p:nvPicPr>
          <p:cNvPr id="68612" name="Picture 5" descr="Dendroctonus_ponderosae_1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773238"/>
            <a:ext cx="35718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60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Kaynak İhtiyaçları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endParaRPr lang="tr-TR" altLang="tr-TR" sz="28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tr-TR" altLang="tr-TR" sz="2800" smtClean="0"/>
              <a:t>Böcekler bitki, hayvan ve ölü organik maddelerle beslenmektedirler. Tüm böcekler için besinsel gereksinimler karbonhidratlar, aminoasitler, kolesterol, B vitamini ve P, K, Ca, Na v.s. gibi inorganik besinlerden oluşmaktadır.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altLang="tr-TR" sz="2800" smtClean="0"/>
              <a:t> Böceklerde selülozu sindiren selüloz enzimi yoktur. Bitkilerin besinsel değeri genellikle düşük konsantrasyonda N, Na ya da linoleik asit gibi bazı gereksinim duyulan maddelerin eksikliği ile sınırlandırılmaktadır. </a:t>
            </a:r>
          </a:p>
        </p:txBody>
      </p:sp>
    </p:spTree>
    <p:extLst>
      <p:ext uri="{BB962C8B-B14F-4D97-AF65-F5344CB8AC3E}">
        <p14:creationId xmlns:p14="http://schemas.microsoft.com/office/powerpoint/2010/main" val="107708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tr-TR" altLang="tr-TR" smtClean="0"/>
              <a:t>Yüksek lignin içeriği yaprak ve diğer dokuları sertleştirmektedir, güçlü çeneleri olmayan herbivorların beslenmesini de sınırlamaktadır.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Besin kaynaklarındaki beslenme caydırıcıları ya da toksinler besinsel değerin kullanımı için gerekli besin, enerji ve arama zamanı maliyetinin arttırmaktadır.</a:t>
            </a:r>
          </a:p>
        </p:txBody>
      </p:sp>
    </p:spTree>
    <p:extLst>
      <p:ext uri="{BB962C8B-B14F-4D97-AF65-F5344CB8AC3E}">
        <p14:creationId xmlns:p14="http://schemas.microsoft.com/office/powerpoint/2010/main" val="898112776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813</Words>
  <Application>Microsoft Office PowerPoint</Application>
  <PresentationFormat>Ekran Gösterisi (4:3)</PresentationFormat>
  <Paragraphs>70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Varsayılan Tasarım</vt:lpstr>
      <vt:lpstr>10. hafta</vt:lpstr>
      <vt:lpstr>PowerPoint Sunusu</vt:lpstr>
      <vt:lpstr>PowerPoint Sunusu</vt:lpstr>
      <vt:lpstr>PowerPoint Sunusu</vt:lpstr>
      <vt:lpstr>PowerPoint Sunusu</vt:lpstr>
      <vt:lpstr>PowerPoint Sunusu</vt:lpstr>
      <vt:lpstr>Habitat and Resource Conditions </vt:lpstr>
      <vt:lpstr>Kaynak İhtiyaçları</vt:lpstr>
      <vt:lpstr>PowerPoint Sunusu</vt:lpstr>
      <vt:lpstr>PowerPoint Sunusu</vt:lpstr>
      <vt:lpstr>Holometabol türler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</dc:title>
  <dc:creator>hp5</dc:creator>
  <cp:lastModifiedBy>hp5</cp:lastModifiedBy>
  <cp:revision>1</cp:revision>
  <dcterms:created xsi:type="dcterms:W3CDTF">2024-10-12T11:05:41Z</dcterms:created>
  <dcterms:modified xsi:type="dcterms:W3CDTF">2024-10-12T11:13:57Z</dcterms:modified>
</cp:coreProperties>
</file>